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439" r:id="rId3"/>
    <p:sldId id="381" r:id="rId4"/>
    <p:sldId id="422" r:id="rId5"/>
    <p:sldId id="423" r:id="rId6"/>
    <p:sldId id="426" r:id="rId7"/>
    <p:sldId id="323" r:id="rId8"/>
    <p:sldId id="429" r:id="rId9"/>
    <p:sldId id="404" r:id="rId10"/>
    <p:sldId id="437" r:id="rId11"/>
    <p:sldId id="374" r:id="rId12"/>
    <p:sldId id="396" r:id="rId13"/>
    <p:sldId id="332" r:id="rId14"/>
    <p:sldId id="427" r:id="rId15"/>
    <p:sldId id="328" r:id="rId16"/>
    <p:sldId id="409" r:id="rId17"/>
    <p:sldId id="395" r:id="rId18"/>
    <p:sldId id="345" r:id="rId19"/>
    <p:sldId id="341" r:id="rId20"/>
    <p:sldId id="411" r:id="rId21"/>
    <p:sldId id="361" r:id="rId22"/>
    <p:sldId id="364" r:id="rId23"/>
    <p:sldId id="365" r:id="rId24"/>
    <p:sldId id="337" r:id="rId25"/>
    <p:sldId id="338" r:id="rId26"/>
    <p:sldId id="428" r:id="rId27"/>
    <p:sldId id="376" r:id="rId28"/>
    <p:sldId id="331" r:id="rId29"/>
    <p:sldId id="402" r:id="rId30"/>
    <p:sldId id="430" r:id="rId31"/>
    <p:sldId id="347" r:id="rId32"/>
    <p:sldId id="406" r:id="rId33"/>
    <p:sldId id="413" r:id="rId34"/>
    <p:sldId id="431" r:id="rId35"/>
    <p:sldId id="432" r:id="rId36"/>
    <p:sldId id="434" r:id="rId37"/>
    <p:sldId id="433" r:id="rId38"/>
    <p:sldId id="435" r:id="rId39"/>
    <p:sldId id="349" r:id="rId40"/>
    <p:sldId id="436" r:id="rId41"/>
    <p:sldId id="438" r:id="rId42"/>
    <p:sldId id="288" r:id="rId43"/>
  </p:sldIdLst>
  <p:sldSz cx="9144000" cy="6858000" type="screen4x3"/>
  <p:notesSz cx="6743700" cy="9875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6165D"/>
    <a:srgbClr val="000000"/>
    <a:srgbClr val="4D4D4D"/>
    <a:srgbClr val="FFFF66"/>
    <a:srgbClr val="FF9900"/>
    <a:srgbClr val="DDDDD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1" autoAdjust="0"/>
    <p:restoredTop sz="73725" autoAdjust="0"/>
  </p:normalViewPr>
  <p:slideViewPr>
    <p:cSldViewPr>
      <p:cViewPr varScale="1">
        <p:scale>
          <a:sx n="64" d="100"/>
          <a:sy n="64" d="100"/>
        </p:scale>
        <p:origin x="2184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896E0DAE-FC97-4134-99A8-5C7D0C9864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1063"/>
            <a:ext cx="49466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F9B8F012-21BB-4923-BD3A-14185A8ACA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BD510-83AA-48B9-A786-F9BB1B0AD0AB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424300-44B8-4323-8360-312D91E35B08}" type="slidenum">
              <a:rPr lang="pl-PL" altLang="pl-PL" sz="1200" smtClean="0"/>
              <a:pPr/>
              <a:t>15</a:t>
            </a:fld>
            <a:endParaRPr lang="pl-PL" altLang="pl-PL" sz="1200" smtClean="0"/>
          </a:p>
        </p:txBody>
      </p:sp>
      <p:sp>
        <p:nvSpPr>
          <p:cNvPr id="2867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3FF8F-CD71-4E7C-8CDE-F6FD3FF75548}" type="slidenum">
              <a:rPr lang="pl-PL" altLang="pl-PL" sz="1200" smtClean="0"/>
              <a:pPr/>
              <a:t>17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04E317-F8B6-415C-B532-6BFBD434EDDC}" type="slidenum">
              <a:rPr lang="pl-PL" altLang="pl-PL" sz="1200" smtClean="0"/>
              <a:pPr/>
              <a:t>19</a:t>
            </a:fld>
            <a:endParaRPr lang="pl-PL" altLang="pl-PL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5DE1E2-EECA-4C14-8223-0BF941404FA7}" type="slidenum">
              <a:rPr lang="pl-PL" altLang="pl-PL" sz="1200" smtClean="0"/>
              <a:pPr/>
              <a:t>20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611DDB-4928-4DBC-8085-607D67ADFA31}" type="slidenum">
              <a:rPr lang="pl-PL" altLang="pl-PL" sz="1200" smtClean="0"/>
              <a:pPr/>
              <a:t>21</a:t>
            </a:fld>
            <a:endParaRPr lang="pl-PL" altLang="pl-PL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8E78D-C7BC-424D-B6CD-326AC7CAF967}" type="slidenum">
              <a:rPr lang="pl-PL" altLang="pl-PL" sz="1200" smtClean="0"/>
              <a:pPr/>
              <a:t>23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E0244A-7DA8-4CF6-9583-F316FA36646A}" type="slidenum">
              <a:rPr lang="pl-PL" altLang="pl-PL" sz="1200" smtClean="0"/>
              <a:pPr/>
              <a:t>24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EA9EAB-4C86-4FA0-9BC0-9E38F8139125}" type="slidenum">
              <a:rPr lang="pl-PL" altLang="pl-PL" sz="1200" smtClean="0"/>
              <a:pPr/>
              <a:t>25</a:t>
            </a:fld>
            <a:endParaRPr lang="pl-PL" altLang="pl-PL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smtClean="0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63FE33-52D6-47FF-AEAD-11ECB2FD49DD}" type="slidenum">
              <a:rPr lang="pl-PL" altLang="pl-PL" sz="1200" smtClean="0"/>
              <a:pPr/>
              <a:t>26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b="1" smtClean="0"/>
              <a:t>Minister Edukacji Narodowej w związku z panującą epidemią ogłosi nie później niż na 21 dni przed rozpoczęciem matury nowy harmonogram egzaminów. </a:t>
            </a:r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2AF375-ECDF-4557-8AAA-3636978C14B2}" type="slidenum">
              <a:rPr lang="pl-PL" altLang="pl-PL" sz="1200" smtClean="0"/>
              <a:pPr/>
              <a:t>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16837C-0A11-4CEA-815C-520B38284296}" type="slidenum">
              <a:rPr lang="pl-PL" altLang="pl-PL" sz="1200" smtClean="0"/>
              <a:pPr/>
              <a:t>28</a:t>
            </a:fld>
            <a:endParaRPr lang="pl-PL" altLang="pl-PL" sz="1200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700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87872-69D1-407E-9A18-5E4D57455106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29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4F50D5-1B27-4269-95C0-6D46E50874CF}" type="slidenum">
              <a:rPr lang="pl-PL" altLang="pl-PL" sz="1200" smtClean="0"/>
              <a:pPr/>
              <a:t>31</a:t>
            </a:fld>
            <a:endParaRPr lang="pl-PL" altLang="pl-PL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F96FE-ADD2-4834-9301-B3DD3E8FBCDD}" type="slidenum">
              <a:rPr lang="pl-PL" altLang="pl-PL" sz="1200" smtClean="0"/>
              <a:pPr/>
              <a:t>32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700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59FFEB-7EB1-4808-B4C3-9A1C4E58D7CE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33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2BECF8-EDC3-4B3F-A04E-8BB8AE0AF791}" type="slidenum">
              <a:rPr lang="pl-PL" altLang="pl-PL" sz="1200" smtClean="0"/>
              <a:pPr/>
              <a:t>42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b="1" smtClean="0"/>
              <a:t>Na podstawie art. 297 ustawy z 14 grudnia 2016 – Przepisów wprowadzających ustawę – Prawo oświatowe (DZ.U. 2017, poz. 60), zasady przeprowadzania egzaminu maturalnego w bieżącym roku reguluje ustawa zmieniająca ustawę o systemie oświaty, tekst jednolity – Dz.U. z 2016, poz.1943</a:t>
            </a: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2CF3C-D958-4F87-8C11-4E540B86181B}" type="slidenum">
              <a:rPr lang="pl-PL" altLang="pl-PL" sz="1200" smtClean="0"/>
              <a:pPr/>
              <a:t>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560365-45BF-43C2-8805-052B35188E65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4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A0FE17-CC9E-41C3-A1C1-B74B4F141F20}" type="slidenum">
              <a:rPr lang="pl-PL" altLang="pl-PL" sz="1200" smtClean="0"/>
              <a:pPr/>
              <a:t>7</a:t>
            </a:fld>
            <a:endParaRPr lang="pl-PL" altLang="pl-PL" sz="1200" smtClean="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C52379-3946-43C5-89BE-07C184C323D8}" type="slidenum">
              <a:rPr lang="pl-PL" altLang="pl-PL" sz="1200" smtClean="0"/>
              <a:pPr/>
              <a:t>9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B6F5F6-2195-4AB3-AD5E-46C1705A6F97}" type="slidenum">
              <a:rPr lang="pl-PL" altLang="pl-PL" sz="1200" smtClean="0"/>
              <a:pPr/>
              <a:t>11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654534-11BD-4030-A16B-76D5B90C0410}" type="slidenum">
              <a:rPr lang="pl-PL" altLang="pl-PL" sz="1200" smtClean="0"/>
              <a:pPr/>
              <a:t>12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84E64C-F147-4F46-90D0-52BFC7C80E0F}" type="slidenum">
              <a:rPr lang="pl-PL" altLang="pl-PL" sz="1200" smtClean="0"/>
              <a:pPr/>
              <a:t>13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842-A125-488C-8811-0DD0F08D1B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968194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6BE2-93F6-4188-A60D-15A32CDD23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156470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1B4E-C27B-4A7D-9DDB-242FFEC7EA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554000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6D33-F49F-4B31-87D7-B2A692F0A2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434123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CD9B-289E-4438-BCFA-57446D9981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673576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49845-70A0-4F8C-93E6-9A51DA49ED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5185593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D7A6-9E48-4566-AD44-DE04877A35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36949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06F8A-9B8E-43DE-90A9-96185EE1F0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39812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4222-3DE6-4300-BA72-F436F2CCBE3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18748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CCB3-5BDA-4BA5-8415-D2F330F23C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795243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E2CF-1613-42E9-BDC7-FB3E4DCC67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659547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4D6F6E-DB02-4BA8-BA7A-751D09AF34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Rysunek1"/>
          <p:cNvPicPr>
            <a:picLocks noChangeAspect="1" noChangeArrowheads="1"/>
          </p:cNvPicPr>
          <p:nvPr/>
        </p:nvPicPr>
        <p:blipFill>
          <a:blip r:embed="rId3" cstate="print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7400"/>
            <a:ext cx="78486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1905000"/>
            <a:ext cx="8991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4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Matura 2020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Prawa i obowiązki maturzystów</a:t>
            </a:r>
            <a:endParaRPr lang="pl-PL" altLang="pl-PL" sz="40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100" name="Picture 4" descr="C:\Documents and Settings\tadziu.OKE.000\Moje dokumenty\_Logo_14_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0"/>
            <a:ext cx="1074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Komunikat w sprawie materiałów </a:t>
            </a:r>
            <a:b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przyborów pomocniczych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1513" y="2276475"/>
            <a:ext cx="7772400" cy="2600325"/>
          </a:xfrm>
        </p:spPr>
        <p:txBody>
          <a:bodyPr/>
          <a:lstStyle/>
          <a:p>
            <a:pPr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</a:rPr>
              <a:t>Na każdym egzaminie pisemnym zdający mają prawo do używania tylko takich dodatkowych materiałów i przyborów pomocniczych, które są opisane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</a:rPr>
              <a:t>Komunikacie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</a:rPr>
              <a:t>. Zdający może mieć własny kalkulator prosty oraz słowniki (nie mogą one zawierać dodatkowych notatek/zapisków). Posiadanie własnych przyborów należy uzgodnić z dyrektorem szkoły. 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1000" y="0"/>
            <a:ext cx="8534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Komunikat Dyrektora </a:t>
            </a:r>
            <a:r>
              <a:rPr lang="pl-PL" altLang="pl-PL" sz="1800">
                <a:solidFill>
                  <a:srgbClr val="008000"/>
                </a:solidFill>
              </a:rPr>
              <a:t>CKE </a:t>
            </a: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w sprawie materiałów i przyborów pomocniczych, </a:t>
            </a:r>
            <a:b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z których mog</a:t>
            </a:r>
            <a:r>
              <a:rPr lang="pl-PL" altLang="pl-PL" sz="1800">
                <a:solidFill>
                  <a:srgbClr val="008000"/>
                </a:solidFill>
              </a:rPr>
              <a:t>ą </a:t>
            </a: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korzystać</a:t>
            </a:r>
            <a:r>
              <a:rPr lang="pl-PL" altLang="pl-PL" sz="1800">
                <a:solidFill>
                  <a:srgbClr val="008000"/>
                </a:solidFill>
              </a:rPr>
              <a:t> </a:t>
            </a: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zdający w cz</a:t>
            </a:r>
            <a:r>
              <a:rPr lang="pl-PL" altLang="pl-PL" sz="1800">
                <a:solidFill>
                  <a:srgbClr val="008000"/>
                </a:solidFill>
              </a:rPr>
              <a:t>ęś</a:t>
            </a: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ci pisemnej egzaminu maturalnego </a:t>
            </a:r>
            <a:b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</a:b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z poszczególnych przedmiotów w 2020</a:t>
            </a:r>
            <a:r>
              <a:rPr lang="pl-PL" altLang="pl-PL" sz="1800">
                <a:solidFill>
                  <a:srgbClr val="008000"/>
                </a:solidFill>
              </a:rPr>
              <a:t> </a:t>
            </a:r>
            <a:r>
              <a:rPr lang="pl-PL" altLang="pl-PL" sz="1800">
                <a:solidFill>
                  <a:srgbClr val="008000"/>
                </a:solidFill>
                <a:cs typeface="Times New Roman" panose="02020603050405020304" pitchFamily="18" charset="0"/>
              </a:rPr>
              <a:t>r. </a:t>
            </a:r>
            <a:r>
              <a:rPr lang="pl-PL" altLang="pl-PL" sz="18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30175" y="1190625"/>
            <a:ext cx="904081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52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17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08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19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>
                <a:solidFill>
                  <a:srgbClr val="000066"/>
                </a:solidFill>
              </a:rPr>
              <a:t> Każdy zdający powinien mieć pióro/długopis z czarnym tuszem....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000066"/>
                </a:solidFill>
              </a:rPr>
              <a:t>tablice matematyczne i przyrodnicze (biologia, fizyka, chemia) – nowa formuła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43263"/>
            <a:ext cx="23050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43263"/>
            <a:ext cx="360045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pole tekstowe 1"/>
          <p:cNvSpPr txBox="1">
            <a:spLocks noChangeArrowheads="1"/>
          </p:cNvSpPr>
          <p:nvPr/>
        </p:nvSpPr>
        <p:spPr bwMode="auto">
          <a:xfrm>
            <a:off x="1116013" y="23495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Nowa formuła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7938" y="5995988"/>
            <a:ext cx="9040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52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17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08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19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000">
                <a:solidFill>
                  <a:srgbClr val="000066"/>
                </a:solidFill>
              </a:rPr>
              <a:t> </a:t>
            </a:r>
            <a:r>
              <a:rPr lang="pl-PL" altLang="pl-PL" sz="1600">
                <a:solidFill>
                  <a:srgbClr val="FF0000"/>
                </a:solidFill>
              </a:rPr>
              <a:t>Sprawdź, czy otrzymałeś właściwe wzory na egzaminie z matematyki, biologii, fizyki i chemii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71600"/>
            <a:ext cx="84201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00113" y="333375"/>
            <a:ext cx="741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Stara formuła</a:t>
            </a:r>
          </a:p>
        </p:txBody>
      </p:sp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36513" y="6092825"/>
            <a:ext cx="9107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Takie wzory obowiązują tylko absolwentów techników, którzy ukończyli szkołę przed 2015 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12738" y="723900"/>
            <a:ext cx="853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sz="2000">
                <a:latin typeface="Verdana" panose="020B0604030504040204" pitchFamily="34" charset="0"/>
              </a:rPr>
              <a:t>Komunikat o  materiałach i przyborach pomocniczych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sz="200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2000">
                <a:latin typeface="Verdana" panose="020B0604030504040204" pitchFamily="34" charset="0"/>
              </a:rPr>
              <a:t>„do zapisywania rozwiązań (odpowiedzi) służy długopis </a:t>
            </a:r>
            <a:br>
              <a:rPr lang="pl-PL" altLang="pl-PL" sz="2000">
                <a:latin typeface="Verdana" panose="020B0604030504040204" pitchFamily="34" charset="0"/>
              </a:rPr>
            </a:br>
            <a:r>
              <a:rPr lang="pl-PL" altLang="pl-PL" sz="2000">
                <a:latin typeface="Verdana" panose="020B0604030504040204" pitchFamily="34" charset="0"/>
              </a:rPr>
              <a:t>lub pióro z czarnym tuszem”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altLang="pl-PL" sz="200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</a:rPr>
              <a:t>NIE UŻYWAMY OŁÓWKÓW!!!!!</a:t>
            </a:r>
          </a:p>
        </p:txBody>
      </p:sp>
      <p:pic>
        <p:nvPicPr>
          <p:cNvPr id="24579" name="Picture 7" descr="E:\ołów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933825"/>
            <a:ext cx="3352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8"/>
          <p:cNvSpPr>
            <a:spLocks noChangeShapeType="1"/>
          </p:cNvSpPr>
          <p:nvPr/>
        </p:nvSpPr>
        <p:spPr bwMode="auto">
          <a:xfrm flipH="1" flipV="1">
            <a:off x="2667000" y="4572000"/>
            <a:ext cx="33528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 flipH="1">
            <a:off x="2743200" y="4572000"/>
            <a:ext cx="33528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541838" y="328295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600" dirty="0">
                <a:solidFill>
                  <a:schemeClr val="accent6">
                    <a:lumMod val="75000"/>
                  </a:schemeClr>
                </a:solidFill>
              </a:rPr>
              <a:t>Wyjątek może stanowić wyłącznie cyrkiel zaopatrzony w rysik (egzamin z matematyki).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420938"/>
            <a:ext cx="3330575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Prostokąt 1"/>
          <p:cNvSpPr>
            <a:spLocks noChangeArrowheads="1"/>
          </p:cNvSpPr>
          <p:nvPr/>
        </p:nvSpPr>
        <p:spPr bwMode="auto">
          <a:xfrm>
            <a:off x="0" y="111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Kalkulator prosty zawiera tylko podstawowe działania: dodawanie, odejmowanie,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mnożenie, dzielenie,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pierwiastkowanie, %,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pamięć (+), pamięć (-)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wejściem do sali egzaminacyjnej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893763"/>
            <a:ext cx="9024937" cy="3975100"/>
          </a:xfrm>
        </p:spPr>
        <p:txBody>
          <a:bodyPr/>
          <a:lstStyle/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Na każdy egzamin należy zgłosić się co najmniej pół godziny przed jego rozpoczęciem</a:t>
            </a: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.</a:t>
            </a:r>
            <a:endParaRPr lang="pl-PL" altLang="pl-PL" sz="2000" b="1" dirty="0">
              <a:solidFill>
                <a:srgbClr val="FF0000"/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O sposobie wchodzenia zdających do sali egzaminacyjnej, losowaniu i zajmowaniu miejsc decyduje dyrektor szkoły.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Do sali egzaminacyjnej mogą wejść wyłącznie ci zdający,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którzy znajdują się na listach.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Zdający skierowani na zdawanie egzaminu maturalnego do innej szkoły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muszą okazać dowód tożsamości ze zdjęciem</a:t>
            </a: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.</a:t>
            </a:r>
          </a:p>
        </p:txBody>
      </p:sp>
      <p:pic>
        <p:nvPicPr>
          <p:cNvPr id="2765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pole tekstowe 2"/>
          <p:cNvSpPr txBox="1">
            <a:spLocks noChangeArrowheads="1"/>
          </p:cNvSpPr>
          <p:nvPr/>
        </p:nvSpPr>
        <p:spPr bwMode="auto">
          <a:xfrm>
            <a:off x="250825" y="4868863"/>
            <a:ext cx="4537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Przypominamy: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2888"/>
            <a:ext cx="8675688" cy="1295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Czynności wstępne </a:t>
            </a:r>
            <a:b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rozpoczęciem egzaminu </a:t>
            </a:r>
          </a:p>
        </p:txBody>
      </p:sp>
      <p:sp>
        <p:nvSpPr>
          <p:cNvPr id="29699" name="pole tekstowe 2"/>
          <p:cNvSpPr txBox="1">
            <a:spLocks noChangeArrowheads="1"/>
          </p:cNvSpPr>
          <p:nvPr/>
        </p:nvSpPr>
        <p:spPr bwMode="auto">
          <a:xfrm>
            <a:off x="0" y="1057275"/>
            <a:ext cx="9170988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rozdaniu arkuszy egzaminacyjnych każdy zdający: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4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 obowiązek zapoznać się z instrukcją na pierwszej stronie arkusza</a:t>
            </a:r>
            <a:br>
              <a:rPr lang="pl-PL" altLang="pl-PL" sz="24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1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4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musi sprawdzić: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 PESEL na pasku kodowym,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kompletność arkusza,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 otrzymał właściwe wzory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koduje arkusz egzaminacyjny</a:t>
            </a:r>
            <a:endParaRPr lang="pl-PL" altLang="pl-PL" sz="2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008062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</a:rPr>
              <a:t>Stara i nowa formuła egzaminu – różne arkusze</a:t>
            </a:r>
          </a:p>
        </p:txBody>
      </p:sp>
      <p:pic>
        <p:nvPicPr>
          <p:cNvPr id="3072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3800"/>
            <a:ext cx="4500562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93800"/>
            <a:ext cx="4284663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-11113"/>
            <a:ext cx="9118600" cy="1344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Symbole arkuszy egzaminacyjnych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Symbole zestawów egzaminacyjnych  (202 – numer sesji)</a:t>
            </a:r>
            <a:b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</a:br>
            <a:r>
              <a:rPr lang="pl-PL" altLang="pl-PL" sz="2000" b="0">
                <a:solidFill>
                  <a:srgbClr val="00206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1800" b="0">
                <a:solidFill>
                  <a:srgbClr val="00206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MMA-R1_1P-202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, MHI – 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MJA –P1_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</a:t>
            </a:r>
            <a:b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</a:b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MGE –P1_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MHI-R1_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7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MHI-P1_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6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P-202, MJA –P1_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P-202</a:t>
            </a:r>
            <a:br>
              <a:rPr lang="pl-PL" altLang="pl-PL" sz="18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</a:br>
            <a:endParaRPr lang="pl-PL" altLang="pl-PL" sz="1800" b="0">
              <a:solidFill>
                <a:srgbClr val="003366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poziom podstawowy 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– </a:t>
            </a: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		poziom rozszerzony 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– </a:t>
            </a: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R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					język zdawania </a:t>
            </a:r>
            <a:r>
              <a:rPr lang="pl-PL" altLang="pl-PL" sz="2000" b="0">
                <a:solidFill>
                  <a:srgbClr val="003366"/>
                </a:solidFill>
                <a:sym typeface="Symbol" panose="05050102010706020507" pitchFamily="18" charset="2"/>
              </a:rPr>
              <a:t>– (P – w j. polskim)</a:t>
            </a: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1P – arkusz standardowy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pl-PL" altLang="pl-PL" sz="2000" b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2P, 3P, 4P, 6P, 9p, 7P, QP – symbole arkuszy dla osób korzystających z odpowiednich dostosowań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b="0">
              <a:solidFill>
                <a:srgbClr val="003366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  <p:cxnSp>
        <p:nvCxnSpPr>
          <p:cNvPr id="32772" name="Łącznik prosty ze strzałką 10"/>
          <p:cNvCxnSpPr>
            <a:cxnSpLocks noChangeShapeType="1"/>
          </p:cNvCxnSpPr>
          <p:nvPr/>
        </p:nvCxnSpPr>
        <p:spPr bwMode="auto">
          <a:xfrm>
            <a:off x="1044575" y="2781300"/>
            <a:ext cx="215900" cy="3603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3" name="Łącznik prosty ze strzałką 19"/>
          <p:cNvCxnSpPr>
            <a:cxnSpLocks noChangeShapeType="1"/>
          </p:cNvCxnSpPr>
          <p:nvPr/>
        </p:nvCxnSpPr>
        <p:spPr bwMode="auto">
          <a:xfrm>
            <a:off x="3203575" y="2781300"/>
            <a:ext cx="431800" cy="6588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4" name="Łącznik prosty ze strzałką 21"/>
          <p:cNvCxnSpPr>
            <a:cxnSpLocks noChangeShapeType="1"/>
          </p:cNvCxnSpPr>
          <p:nvPr/>
        </p:nvCxnSpPr>
        <p:spPr bwMode="auto">
          <a:xfrm>
            <a:off x="5724525" y="2719388"/>
            <a:ext cx="406400" cy="9112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5" name="Prostokąt 1"/>
          <p:cNvSpPr>
            <a:spLocks noChangeArrowheads="1"/>
          </p:cNvSpPr>
          <p:nvPr/>
        </p:nvSpPr>
        <p:spPr bwMode="auto">
          <a:xfrm>
            <a:off x="2771775" y="6464300"/>
            <a:ext cx="637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O przyznanych dostosowaniach decyduje Rada Pedagogiczna.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beata\Pulpit\włoń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42988" y="115888"/>
            <a:ext cx="7058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 </a:t>
            </a:r>
            <a:endParaRPr lang="pl-PL" sz="2400" dirty="0"/>
          </a:p>
        </p:txBody>
      </p:sp>
      <p:sp>
        <p:nvSpPr>
          <p:cNvPr id="34820" name="Prostokąt 1"/>
          <p:cNvSpPr>
            <a:spLocks noChangeArrowheads="1"/>
          </p:cNvSpPr>
          <p:nvPr/>
        </p:nvSpPr>
        <p:spPr bwMode="auto">
          <a:xfrm>
            <a:off x="0" y="6332538"/>
            <a:ext cx="6858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Nie przyklejamy paska z imieniem i nazwiskiem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416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42988" y="476250"/>
            <a:ext cx="7058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 </a:t>
            </a:r>
            <a:endParaRPr lang="pl-PL" sz="2400" dirty="0"/>
          </a:p>
        </p:txBody>
      </p:sp>
      <p:sp>
        <p:nvSpPr>
          <p:cNvPr id="36867" name="pole tekstowe 3"/>
          <p:cNvSpPr txBox="1">
            <a:spLocks noChangeArrowheads="1"/>
          </p:cNvSpPr>
          <p:nvPr/>
        </p:nvSpPr>
        <p:spPr bwMode="auto">
          <a:xfrm>
            <a:off x="92075" y="2249488"/>
            <a:ext cx="9036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zauważysz błąd w numerze pesel, zgłoś to członkowi komisji egzaminacyjnej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upa 4"/>
          <p:cNvGrpSpPr>
            <a:grpSpLocks/>
          </p:cNvGrpSpPr>
          <p:nvPr/>
        </p:nvGrpSpPr>
        <p:grpSpPr bwMode="auto">
          <a:xfrm>
            <a:off x="1116013" y="1577975"/>
            <a:ext cx="5999162" cy="4410075"/>
            <a:chOff x="3707904" y="3140968"/>
            <a:chExt cx="6000000" cy="4409524"/>
          </a:xfrm>
        </p:grpSpPr>
        <p:pic>
          <p:nvPicPr>
            <p:cNvPr id="38924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140968"/>
              <a:ext cx="6000000" cy="44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>
              <a:off x="4556937" y="4986118"/>
              <a:ext cx="29194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38926" name="Rectangle 28"/>
            <p:cNvSpPr>
              <a:spLocks noChangeArrowheads="1"/>
            </p:cNvSpPr>
            <p:nvPr/>
          </p:nvSpPr>
          <p:spPr bwMode="auto">
            <a:xfrm>
              <a:off x="4754332" y="4986117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4930386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28" name="Rectangle 28"/>
            <p:cNvSpPr>
              <a:spLocks noChangeArrowheads="1"/>
            </p:cNvSpPr>
            <p:nvPr/>
          </p:nvSpPr>
          <p:spPr bwMode="auto">
            <a:xfrm>
              <a:off x="7046616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29" name="Rectangle 28"/>
            <p:cNvSpPr>
              <a:spLocks noChangeArrowheads="1"/>
            </p:cNvSpPr>
            <p:nvPr/>
          </p:nvSpPr>
          <p:spPr bwMode="auto">
            <a:xfrm>
              <a:off x="6880653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0" name="Rectangle 28"/>
            <p:cNvSpPr>
              <a:spLocks noChangeArrowheads="1"/>
            </p:cNvSpPr>
            <p:nvPr/>
          </p:nvSpPr>
          <p:spPr bwMode="auto">
            <a:xfrm>
              <a:off x="6704599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1" name="Rectangle 28"/>
            <p:cNvSpPr>
              <a:spLocks noChangeArrowheads="1"/>
            </p:cNvSpPr>
            <p:nvPr/>
          </p:nvSpPr>
          <p:spPr bwMode="auto">
            <a:xfrm>
              <a:off x="6528545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2" name="Rectangle 28"/>
            <p:cNvSpPr>
              <a:spLocks noChangeArrowheads="1"/>
            </p:cNvSpPr>
            <p:nvPr/>
          </p:nvSpPr>
          <p:spPr bwMode="auto">
            <a:xfrm>
              <a:off x="6345777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3" name="Rectangle 28"/>
            <p:cNvSpPr>
              <a:spLocks noChangeArrowheads="1"/>
            </p:cNvSpPr>
            <p:nvPr/>
          </p:nvSpPr>
          <p:spPr bwMode="auto">
            <a:xfrm>
              <a:off x="6152868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4" name="Rectangle 28"/>
            <p:cNvSpPr>
              <a:spLocks noChangeArrowheads="1"/>
            </p:cNvSpPr>
            <p:nvPr/>
          </p:nvSpPr>
          <p:spPr bwMode="auto">
            <a:xfrm>
              <a:off x="5951465" y="4983580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5" name="Rectangle 28"/>
            <p:cNvSpPr>
              <a:spLocks noChangeArrowheads="1"/>
            </p:cNvSpPr>
            <p:nvPr/>
          </p:nvSpPr>
          <p:spPr bwMode="auto">
            <a:xfrm>
              <a:off x="5781110" y="4983580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6" name="Rectangle 28"/>
            <p:cNvSpPr>
              <a:spLocks noChangeArrowheads="1"/>
            </p:cNvSpPr>
            <p:nvPr/>
          </p:nvSpPr>
          <p:spPr bwMode="auto">
            <a:xfrm>
              <a:off x="5643882" y="4982132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38937" name="Rectangle 28"/>
            <p:cNvSpPr>
              <a:spLocks noChangeArrowheads="1"/>
            </p:cNvSpPr>
            <p:nvPr/>
          </p:nvSpPr>
          <p:spPr bwMode="auto">
            <a:xfrm>
              <a:off x="5250752" y="5007685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9</a:t>
              </a:r>
            </a:p>
          </p:txBody>
        </p:sp>
        <p:sp>
          <p:nvSpPr>
            <p:cNvPr id="38938" name="Rectangle 28"/>
            <p:cNvSpPr>
              <a:spLocks noChangeArrowheads="1"/>
            </p:cNvSpPr>
            <p:nvPr/>
          </p:nvSpPr>
          <p:spPr bwMode="auto">
            <a:xfrm>
              <a:off x="5449946" y="5007684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6</a:t>
              </a:r>
            </a:p>
          </p:txBody>
        </p:sp>
      </p:grp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316413" y="63849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FF0066"/>
                </a:solidFill>
                <a:latin typeface="Verdana" panose="020B0604030504040204" pitchFamily="34" charset="0"/>
              </a:rPr>
              <a:t>Zaznacza i sprawdza ZN</a:t>
            </a:r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 flipV="1">
            <a:off x="5013325" y="576421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5181600" y="1371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38918" name="Text Box 26"/>
          <p:cNvSpPr txBox="1">
            <a:spLocks noChangeArrowheads="1"/>
          </p:cNvSpPr>
          <p:nvPr/>
        </p:nvSpPr>
        <p:spPr bwMode="auto">
          <a:xfrm>
            <a:off x="5691188" y="3475038"/>
            <a:ext cx="337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solidFill>
                  <a:srgbClr val="FF0066"/>
                </a:solidFill>
                <a:latin typeface="Verdana" panose="020B0604030504040204" pitchFamily="34" charset="0"/>
              </a:rPr>
              <a:t>Miejsce na przyklejenie kodu zdającego</a:t>
            </a:r>
          </a:p>
        </p:txBody>
      </p:sp>
      <p:grpSp>
        <p:nvGrpSpPr>
          <p:cNvPr id="38919" name="Grupa 5"/>
          <p:cNvGrpSpPr>
            <a:grpSpLocks/>
          </p:cNvGrpSpPr>
          <p:nvPr/>
        </p:nvGrpSpPr>
        <p:grpSpPr bwMode="auto">
          <a:xfrm>
            <a:off x="4140200" y="2411413"/>
            <a:ext cx="2084388" cy="3222625"/>
            <a:chOff x="2641633" y="3217587"/>
            <a:chExt cx="2084354" cy="3221444"/>
          </a:xfrm>
        </p:grpSpPr>
        <p:sp>
          <p:nvSpPr>
            <p:cNvPr id="38921" name="Rectangle 38" descr="Ciemny pionowy"/>
            <p:cNvSpPr>
              <a:spLocks noChangeArrowheads="1"/>
            </p:cNvSpPr>
            <p:nvPr/>
          </p:nvSpPr>
          <p:spPr bwMode="auto">
            <a:xfrm>
              <a:off x="2641633" y="3217587"/>
              <a:ext cx="1744683" cy="80292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 b="0">
                <a:latin typeface="Verdana" panose="020B0604030504040204" pitchFamily="34" charset="0"/>
              </a:endParaRPr>
            </a:p>
          </p:txBody>
        </p:sp>
        <p:sp>
          <p:nvSpPr>
            <p:cNvPr id="38922" name="Freeform 2055"/>
            <p:cNvSpPr>
              <a:spLocks/>
            </p:cNvSpPr>
            <p:nvPr/>
          </p:nvSpPr>
          <p:spPr bwMode="auto">
            <a:xfrm>
              <a:off x="3698287" y="6218907"/>
              <a:ext cx="116121" cy="220124"/>
            </a:xfrm>
            <a:custGeom>
              <a:avLst/>
              <a:gdLst>
                <a:gd name="T0" fmla="*/ 2147483646 w 101"/>
                <a:gd name="T1" fmla="*/ 2147483646 h 167"/>
                <a:gd name="T2" fmla="*/ 2147483646 w 101"/>
                <a:gd name="T3" fmla="*/ 2147483646 h 167"/>
                <a:gd name="T4" fmla="*/ 2147483646 w 101"/>
                <a:gd name="T5" fmla="*/ 2147483646 h 167"/>
                <a:gd name="T6" fmla="*/ 2147483646 w 101"/>
                <a:gd name="T7" fmla="*/ 2147483646 h 167"/>
                <a:gd name="T8" fmla="*/ 2147483646 w 101"/>
                <a:gd name="T9" fmla="*/ 2147483646 h 167"/>
                <a:gd name="T10" fmla="*/ 2147483646 w 101"/>
                <a:gd name="T11" fmla="*/ 2147483646 h 167"/>
                <a:gd name="T12" fmla="*/ 2147483646 w 101"/>
                <a:gd name="T13" fmla="*/ 2147483646 h 167"/>
                <a:gd name="T14" fmla="*/ 2147483646 w 101"/>
                <a:gd name="T15" fmla="*/ 2147483646 h 167"/>
                <a:gd name="T16" fmla="*/ 2147483646 w 101"/>
                <a:gd name="T17" fmla="*/ 2147483646 h 167"/>
                <a:gd name="T18" fmla="*/ 2147483646 w 101"/>
                <a:gd name="T19" fmla="*/ 2147483646 h 167"/>
                <a:gd name="T20" fmla="*/ 2147483646 w 101"/>
                <a:gd name="T21" fmla="*/ 2147483646 h 167"/>
                <a:gd name="T22" fmla="*/ 2147483646 w 101"/>
                <a:gd name="T23" fmla="*/ 2147483646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1" h="167">
                  <a:moveTo>
                    <a:pt x="10" y="116"/>
                  </a:moveTo>
                  <a:cubicBezTo>
                    <a:pt x="7" y="89"/>
                    <a:pt x="2" y="63"/>
                    <a:pt x="2" y="36"/>
                  </a:cubicBezTo>
                  <a:cubicBezTo>
                    <a:pt x="2" y="25"/>
                    <a:pt x="0" y="9"/>
                    <a:pt x="10" y="4"/>
                  </a:cubicBezTo>
                  <a:cubicBezTo>
                    <a:pt x="18" y="0"/>
                    <a:pt x="15" y="20"/>
                    <a:pt x="18" y="28"/>
                  </a:cubicBezTo>
                  <a:cubicBezTo>
                    <a:pt x="21" y="52"/>
                    <a:pt x="22" y="76"/>
                    <a:pt x="26" y="100"/>
                  </a:cubicBezTo>
                  <a:cubicBezTo>
                    <a:pt x="27" y="108"/>
                    <a:pt x="26" y="124"/>
                    <a:pt x="34" y="124"/>
                  </a:cubicBezTo>
                  <a:cubicBezTo>
                    <a:pt x="42" y="124"/>
                    <a:pt x="39" y="108"/>
                    <a:pt x="42" y="100"/>
                  </a:cubicBezTo>
                  <a:cubicBezTo>
                    <a:pt x="45" y="73"/>
                    <a:pt x="48" y="47"/>
                    <a:pt x="50" y="20"/>
                  </a:cubicBezTo>
                  <a:cubicBezTo>
                    <a:pt x="50" y="17"/>
                    <a:pt x="50" y="12"/>
                    <a:pt x="50" y="12"/>
                  </a:cubicBezTo>
                  <a:cubicBezTo>
                    <a:pt x="24" y="51"/>
                    <a:pt x="26" y="89"/>
                    <a:pt x="66" y="116"/>
                  </a:cubicBezTo>
                  <a:cubicBezTo>
                    <a:pt x="82" y="68"/>
                    <a:pt x="37" y="46"/>
                    <a:pt x="90" y="28"/>
                  </a:cubicBezTo>
                  <a:cubicBezTo>
                    <a:pt x="101" y="167"/>
                    <a:pt x="98" y="167"/>
                    <a:pt x="98" y="2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8923" name="Line 27"/>
            <p:cNvSpPr>
              <a:spLocks noChangeShapeType="1"/>
            </p:cNvSpPr>
            <p:nvPr/>
          </p:nvSpPr>
          <p:spPr bwMode="auto">
            <a:xfrm>
              <a:off x="4344987" y="381908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8920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6513"/>
            <a:ext cx="7924800" cy="1143000"/>
          </a:xfrm>
        </p:spPr>
        <p:txBody>
          <a:bodyPr/>
          <a:lstStyle/>
          <a:p>
            <a:pPr eaLnBrk="1" hangingPunct="1"/>
            <a:r>
              <a:rPr lang="pl-PL" altLang="pl-PL" sz="2400" b="1" smtClean="0">
                <a:solidFill>
                  <a:srgbClr val="006600"/>
                </a:solidFill>
                <a:latin typeface="Verdana" panose="020B0604030504040204" pitchFamily="34" charset="0"/>
              </a:rPr>
              <a:t>Kodowanie pierwszej strony arkusza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86000"/>
            <a:ext cx="89916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3073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1. str.</a:t>
            </a:r>
          </a:p>
        </p:txBody>
      </p:sp>
      <p:cxnSp>
        <p:nvCxnSpPr>
          <p:cNvPr id="40964" name="Łącznik prosty ze strzałką 2"/>
          <p:cNvCxnSpPr>
            <a:cxnSpLocks noChangeShapeType="1"/>
          </p:cNvCxnSpPr>
          <p:nvPr/>
        </p:nvCxnSpPr>
        <p:spPr bwMode="auto">
          <a:xfrm flipH="1">
            <a:off x="8459788" y="2565400"/>
            <a:ext cx="288925" cy="3587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45820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9750" y="762000"/>
            <a:ext cx="839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 – 2. str.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0">
                <a:latin typeface="Verdana" panose="020B0604030504040204" pitchFamily="34" charset="0"/>
              </a:rPr>
              <a:t>Tak zaznaczamy błędną odpowiedź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400800" y="1219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0">
                <a:latin typeface="Verdana" panose="020B0604030504040204" pitchFamily="34" charset="0"/>
              </a:rPr>
              <a:t>Tak zaznaczamy właściwą odpowiedź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52400" y="255588"/>
            <a:ext cx="8763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  <a:t>Zaznaczanie odpowiedzi </a:t>
            </a:r>
            <a:b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  <a:t>w zadaniach zamkniętych i poprawianie błędów</a:t>
            </a:r>
          </a:p>
        </p:txBody>
      </p:sp>
      <p:sp>
        <p:nvSpPr>
          <p:cNvPr id="44037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9164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9164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2057"/>
          <p:cNvSpPr>
            <a:spLocks noChangeArrowheads="1"/>
          </p:cNvSpPr>
          <p:nvPr/>
        </p:nvSpPr>
        <p:spPr bwMode="auto">
          <a:xfrm>
            <a:off x="5029200" y="51816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0">
              <a:latin typeface="Verdana" panose="020B0604030504040204" pitchFamily="34" charset="0"/>
            </a:endParaRPr>
          </a:p>
        </p:txBody>
      </p:sp>
      <p:sp>
        <p:nvSpPr>
          <p:cNvPr id="19" name="Oval 2057"/>
          <p:cNvSpPr>
            <a:spLocks noChangeArrowheads="1"/>
          </p:cNvSpPr>
          <p:nvPr/>
        </p:nvSpPr>
        <p:spPr bwMode="auto">
          <a:xfrm>
            <a:off x="2667000" y="51054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0">
              <a:latin typeface="Verdana" panose="020B060403050404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2400" y="4114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52400" y="3789363"/>
            <a:ext cx="3581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CC3300"/>
                </a:solidFill>
              </a:rPr>
              <a:t> Przy powtórnej korekcie należy napisać: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</a:rPr>
              <a:t>To jest właściwa odpowiedź</a:t>
            </a:r>
            <a:r>
              <a:rPr lang="pl-PL" altLang="pl-PL" sz="200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44044" name="Prostokąt 2"/>
          <p:cNvSpPr>
            <a:spLocks noChangeArrowheads="1"/>
          </p:cNvSpPr>
          <p:nvPr/>
        </p:nvSpPr>
        <p:spPr bwMode="auto">
          <a:xfrm>
            <a:off x="3743325" y="3392488"/>
            <a:ext cx="541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0">
                <a:solidFill>
                  <a:srgbClr val="16165D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zmienisz zdanie i chcesz ponownie zaznaczyć pierwszą odpowiedź:</a:t>
            </a:r>
          </a:p>
        </p:txBody>
      </p:sp>
      <p:sp>
        <p:nvSpPr>
          <p:cNvPr id="2" name="Prostokąt 1"/>
          <p:cNvSpPr/>
          <p:nvPr/>
        </p:nvSpPr>
        <p:spPr>
          <a:xfrm>
            <a:off x="76200" y="6480175"/>
            <a:ext cx="9067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300" dirty="0">
                <a:solidFill>
                  <a:schemeClr val="accent2">
                    <a:lumMod val="75000"/>
                  </a:schemeClr>
                </a:solidFill>
              </a:rPr>
              <a:t>Osoby niedowidzące nie przenoszą odpowiedzi na kartę. Robi to za nich egzaminator sprawdzający pracę.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utoUpdateAnimBg="0"/>
      <p:bldP spid="2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Egzamin rozpoczyna się po zakończeniu czynności wstępnych</a:t>
            </a:r>
          </a:p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b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Godzinę rozpoczęcia i zakończenia zespół nadzorujący egzamin zapisze na tablicy</a:t>
            </a:r>
            <a:endParaRPr lang="pl-PL" altLang="pl-PL" sz="24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  <a:endParaRPr lang="pl-PL" sz="2400" dirty="0"/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81622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</a:rPr>
              <a:t>Osoby, które </a:t>
            </a:r>
            <a:r>
              <a:rPr lang="pl-PL" altLang="pl-PL" sz="2400" b="1" smtClean="0">
                <a:solidFill>
                  <a:srgbClr val="FF0000"/>
                </a:solidFill>
                <a:latin typeface="Verdana" panose="020B0604030504040204" pitchFamily="34" charset="0"/>
              </a:rPr>
              <a:t>z przyczyn usprawiedliwionych </a:t>
            </a: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</a:rPr>
              <a:t>spóźniły się, mogą wejść do sali egzaminacyjnej </a:t>
            </a:r>
            <a:b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2400" b="1" smtClean="0">
                <a:solidFill>
                  <a:srgbClr val="FF0000"/>
                </a:solidFill>
                <a:latin typeface="Verdana" panose="020B0604030504040204" pitchFamily="34" charset="0"/>
              </a:rPr>
              <a:t>wyłącznie po uzyskaniu zgody dyrektora szkoły </a:t>
            </a: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</a:rPr>
              <a:t>tylko do momentu zakończenia czynności wstępnych</a:t>
            </a:r>
            <a:endParaRPr lang="pl-PL" altLang="pl-PL" smtClean="0">
              <a:solidFill>
                <a:srgbClr val="00339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594995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  <a:t>Jeśli większe spóźnienie zdającego wyniknęło z uzasadnionych powodów, które można udokumentować, zdający może starać się o możliwość przystąpienia do matury w terminie dodatkowym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Czas egzaminów</a:t>
            </a:r>
          </a:p>
        </p:txBody>
      </p:sp>
      <p:graphicFrame>
        <p:nvGraphicFramePr>
          <p:cNvPr id="3" name="Group 45"/>
          <p:cNvGraphicFramePr>
            <a:graphicFrameLocks/>
          </p:cNvGraphicFramePr>
          <p:nvPr/>
        </p:nvGraphicFramePr>
        <p:xfrm>
          <a:off x="827088" y="981075"/>
          <a:ext cx="6910387" cy="4691063"/>
        </p:xfrm>
        <a:graphic>
          <a:graphicData uri="http://schemas.openxmlformats.org/drawingml/2006/table">
            <a:tbl>
              <a:tblPr/>
              <a:tblGrid>
                <a:gridCol w="208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przedmiot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poziom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podstawa programowa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Język polski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Matematyka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Języki obce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podstawowy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dwujęzyczny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Biologia, Chemia, Fizyka, Geografia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Informatyka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60+150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POZOSTAŁE PRZEDMIOTY</a:t>
                      </a:r>
                    </a:p>
                  </a:txBody>
                  <a:tcPr marL="91438" marR="9143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rozszerzony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pl-PL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6092825"/>
            <a:ext cx="9144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  <a:t>W przypadku egzaminów dla osób korzystających z dostosowań czas egzaminu </a:t>
            </a:r>
            <a:b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altLang="pl-PL" sz="1600" dirty="0">
                <a:solidFill>
                  <a:schemeClr val="accent2">
                    <a:lumMod val="75000"/>
                  </a:schemeClr>
                </a:solidFill>
              </a:rPr>
              <a:t>może zostać wydłużony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34950"/>
            <a:ext cx="787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Przerwanie i unieważnienie egzaminu w sali</a:t>
            </a: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1600" b="1" dirty="0" smtClean="0">
                <a:latin typeface="Verdana" panose="020B0604030504040204" pitchFamily="34" charset="0"/>
              </a:rPr>
              <a:t>Ustawa o systemie oświaty – art. </a:t>
            </a:r>
            <a:r>
              <a:rPr lang="pl-PL" altLang="pl-PL" sz="1600" b="1" dirty="0" err="1" smtClean="0">
                <a:latin typeface="Verdana" panose="020B0604030504040204" pitchFamily="34" charset="0"/>
              </a:rPr>
              <a:t>zzv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 oraz </a:t>
            </a:r>
            <a:r>
              <a:rPr lang="pl-PL" altLang="pl-PL" sz="1600" b="1" i="1" dirty="0" smtClean="0">
                <a:latin typeface="Verdana" panose="020B0604030504040204" pitchFamily="34" charset="0"/>
              </a:rPr>
              <a:t>Informacja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…</a:t>
            </a:r>
            <a:endParaRPr lang="pl-PL" altLang="pl-PL" sz="1600" b="1" dirty="0" smtClean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23850" y="1844675"/>
            <a:ext cx="85344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2387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tabLst>
                <a:tab pos="2387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238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PSS Marker Set" pitchFamily="2" charset="2"/>
              <a:buNone/>
            </a:pPr>
            <a:r>
              <a:rPr lang="pl-PL" altLang="pl-PL" sz="2000" u="sng">
                <a:solidFill>
                  <a:schemeClr val="accent2"/>
                </a:solidFill>
                <a:latin typeface="Verdana" panose="020B0604030504040204" pitchFamily="34" charset="0"/>
                <a:sym typeface="SPSS Marker Set" pitchFamily="2" charset="2"/>
              </a:rPr>
              <a:t>Powody: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r>
              <a:rPr lang="pl-PL" altLang="pl-PL" sz="2000" b="0" u="sng">
                <a:latin typeface="Verdana" panose="020B0604030504040204" pitchFamily="34" charset="0"/>
                <a:sym typeface="SPSS Marker Set" pitchFamily="2" charset="2"/>
              </a:rPr>
              <a:t>Wniesienie</a:t>
            </a: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 do sali egzaminacyjnej niedozwolonych pomocy </a:t>
            </a:r>
            <a:b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</a:b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i urządzeń telekomunikacyjnych.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Niesamodzielna praca.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r>
              <a:rPr lang="pl-PL" altLang="pl-PL" sz="2000" b="0">
                <a:latin typeface="Verdana" panose="020B0604030504040204" pitchFamily="34" charset="0"/>
                <a:sym typeface="SPSS Marker Set" pitchFamily="2" charset="2"/>
              </a:rPr>
              <a:t>Zachowanie, które przeszkadza innym zdającym.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endParaRPr lang="pl-PL" altLang="pl-PL" sz="2000" b="0"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Unieważnienie egzaminu może nastąpić również poza salą egzaminacyjną na wniosek egzaminatora, który odkryje, że zdający pracowali niesamodzielnie.</a:t>
            </a:r>
          </a:p>
          <a:p>
            <a:pPr eaLnBrk="1" hangingPunct="1">
              <a:spcBef>
                <a:spcPct val="50000"/>
              </a:spcBef>
              <a:buFont typeface="SPSS Marker Set" pitchFamily="2" charset="2"/>
              <a:buAutoNum type="arabicPeriod"/>
            </a:pPr>
            <a:endParaRPr lang="pl-PL" altLang="pl-PL" sz="2000" b="0">
              <a:latin typeface="Verdana" panose="020B0604030504040204" pitchFamily="34" charset="0"/>
              <a:sym typeface="SPSS Marker Set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rostokąt 1"/>
          <p:cNvSpPr>
            <a:spLocks noChangeArrowheads="1"/>
          </p:cNvSpPr>
          <p:nvPr/>
        </p:nvSpPr>
        <p:spPr bwMode="auto">
          <a:xfrm>
            <a:off x="0" y="3333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Przerwanie i unieważnienie egzaminu</a:t>
            </a:r>
          </a:p>
        </p:txBody>
      </p:sp>
      <p:sp>
        <p:nvSpPr>
          <p:cNvPr id="54275" name="Prostokąt 2"/>
          <p:cNvSpPr>
            <a:spLocks noChangeArrowheads="1"/>
          </p:cNvSpPr>
          <p:nvPr/>
        </p:nvSpPr>
        <p:spPr bwMode="auto">
          <a:xfrm>
            <a:off x="0" y="2205038"/>
            <a:ext cx="9144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0">
                <a:solidFill>
                  <a:srgbClr val="16165D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którym unieważniono pracę, mogą przystąpić do matury z tego przedmiotu dopiero w maju następnego roku.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2"/>
          <p:cNvSpPr txBox="1">
            <a:spLocks noChangeArrowheads="1"/>
          </p:cNvSpPr>
          <p:nvPr/>
        </p:nvSpPr>
        <p:spPr bwMode="auto">
          <a:xfrm>
            <a:off x="395288" y="549275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Akty prawne, które regulują zasady przeprowadzenia egzaminu maturalnego w 2020r.</a:t>
            </a:r>
          </a:p>
        </p:txBody>
      </p:sp>
      <p:sp>
        <p:nvSpPr>
          <p:cNvPr id="8195" name="pole tekstowe 2"/>
          <p:cNvSpPr txBox="1">
            <a:spLocks noChangeArrowheads="1"/>
          </p:cNvSpPr>
          <p:nvPr/>
        </p:nvSpPr>
        <p:spPr bwMode="auto">
          <a:xfrm>
            <a:off x="179388" y="1257300"/>
            <a:ext cx="88566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przystępowania do matury dla obecnych uczniów i absolwentów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ustawa z dnia 7 września 1991 o systemie oświaty </a:t>
            </a:r>
            <a:b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(tekst jednolity Dz.U. z 2016r., poz.1943)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rozporządzenie  MEN z 21 grudnia 2016 w sprawie szczegółowych warunków   i sposobu przeprowadzania (….) i egzaminu maturalnego </a:t>
            </a:r>
            <a:b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(Dz. U. z 2016 r., poz. 2223)</a:t>
            </a:r>
          </a:p>
          <a:p>
            <a:pPr>
              <a:buFontTx/>
              <a:buNone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16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</a:t>
            </a: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</a:rPr>
              <a:t>o sposobie organizacji i przeprowadzenia egzaminu maturalnego obowiązująca w roku szkolnym 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</a:rPr>
              <a:t>2019/2020</a:t>
            </a:r>
            <a:b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pl-PL" altLang="pl-PL" sz="1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</a:rPr>
              <a:t>Komunikaty dyrektora CKE (strona internetowa OKE </a:t>
            </a:r>
            <a:b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</a:rPr>
            </a:b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</a:rPr>
              <a:t>i CKE)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1800">
              <a:solidFill>
                <a:srgbClr val="16165D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Informacje o egzaminie maturalnym –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www.oke.wroc.pl</a:t>
            </a: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zakładka – </a:t>
            </a:r>
            <a:r>
              <a:rPr lang="pl-PL" altLang="pl-PL" sz="1800" i="1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maturalny</a:t>
            </a:r>
            <a:endParaRPr lang="pl-PL" altLang="pl-PL" sz="1600" i="1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604250" cy="6237288"/>
          </a:xfrm>
        </p:spPr>
        <p:txBody>
          <a:bodyPr/>
          <a:lstStyle/>
          <a:p>
            <a:pPr algn="l"/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Podczas trwania egzaminu zdający nie opuszczają sali.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zajdzie uzasadniona potrzeba, zdający może opuścić salę egzaminacyjną tyko za zgodą przewodniczącego zespołu nadzorującego.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zajdzie taka konieczność, nie wolno kontaktować się z innymi osobami, z wyjątkiem np. osób udzielających pomocy medycznej.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 sygnalizuje taką potrzebę przez podniesienie ręki. 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uzyskaniu zezwolenia przewodniczącego zespołu nadzorującego na wyjście z sali, zdający pozostawia zamknięty arkusz egzaminacyjny na swoim stoliku.</a:t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Czas egzaminu nie ulega przedłużeniu.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 b="1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1752601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Zakończenie egzaminu maturalnego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689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10 minut przed zakończeniem egzaminu przewodniczący zespołu nadzorującego (ZN) informuje zdających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o czasie pozostałym do zakończenia pracy,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 w przypadku egzaminu z matematyki na poziomie podstawowym i na egzaminach z języków obcych </a:t>
            </a:r>
            <a:b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na wszystkich poziomach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przypomina o konieczności przeniesienia odpowiedzi na kartę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Przewodniczący ZN ogłasza zakończenie egzaminu.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Zdający zamykają arkusze i odkładają je na brzeg stolika.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Członkowie ZN odbierają arkusze i sprawdzają poprawność kodowania, jeśli nie zrobili tego przed rozpoczęciem egzaminu.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pl-PL" altLang="pl-PL" sz="2000" dirty="0" smtClean="0">
                <a:latin typeface="Verdana" panose="020B0604030504040204" pitchFamily="34" charset="0"/>
              </a:rPr>
              <a:t>	</a:t>
            </a:r>
            <a:endParaRPr lang="pl-PL" altLang="pl-PL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>
          <a:xfrm>
            <a:off x="685800" y="58738"/>
            <a:ext cx="7772400" cy="10668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Opuszczenie sali egzaminacyjnej przed upływem czasu.</a:t>
            </a:r>
          </a:p>
        </p:txBody>
      </p:sp>
      <p:sp>
        <p:nvSpPr>
          <p:cNvPr id="59395" name="pole tekstowe 2"/>
          <p:cNvSpPr txBox="1">
            <a:spLocks noChangeArrowheads="1"/>
          </p:cNvSpPr>
          <p:nvPr/>
        </p:nvSpPr>
        <p:spPr bwMode="auto">
          <a:xfrm>
            <a:off x="15875" y="1341438"/>
            <a:ext cx="91281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191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ukończysz pracę przed czasem możesz opuścić salę za zgodą zespołu nadzorującego.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Zgłoś to zespołowi nadzorującemu przez podniesienie ręki, zamknij arkusz i odłóż go </a:t>
            </a:r>
            <a:b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brzeg stolika.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otrzymaniu pozwolenia na opuszczenie sali możesz wyjść.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Pamiętaj, aby nie zakłócać pracy pozostałym piszącym.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Przerwanie egzaminu z przyczyn losowych</a:t>
            </a:r>
          </a:p>
        </p:txBody>
      </p:sp>
      <p:sp>
        <p:nvSpPr>
          <p:cNvPr id="61443" name="pole tekstowe 3"/>
          <p:cNvSpPr txBox="1">
            <a:spLocks noChangeArrowheads="1"/>
          </p:cNvSpPr>
          <p:nvPr/>
        </p:nvSpPr>
        <p:spPr bwMode="auto">
          <a:xfrm>
            <a:off x="215900" y="1700213"/>
            <a:ext cx="8785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egzamin został przerwany z przyczyn losowych, zdający może ubiegać się o przyznanie prawa do przystąpienia do egzaminu w terminie dodatkowym, po przedstawieniu przez zdającego lub jego rodziców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udokumentowanego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wniosku w tej sprawie.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dodatkowy</a:t>
            </a:r>
          </a:p>
        </p:txBody>
      </p:sp>
      <p:sp>
        <p:nvSpPr>
          <p:cNvPr id="63491" name="pole tekstowe 2"/>
          <p:cNvSpPr txBox="1">
            <a:spLocks noChangeArrowheads="1"/>
          </p:cNvSpPr>
          <p:nvPr/>
        </p:nvSpPr>
        <p:spPr bwMode="auto">
          <a:xfrm>
            <a:off x="241300" y="692150"/>
            <a:ext cx="87852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 z przyczyn losowych lub zdrowotnych nie mógł zgłosić się na egzamin w wyznaczonym terminie może ubiegać się o przystąpienie do egzaminu w terminie dodatkowym w czerwcu.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takim przypadku należy: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złożyć wniosek </a:t>
            </a:r>
            <a:r>
              <a:rPr lang="pl-PL" altLang="pl-PL" sz="2000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dyrektora szkoły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 której absolwent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przystępuje do egzaminu maturalnego,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później niż </a:t>
            </a:r>
            <a:b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 dniu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 którym odbywa się egzamin maturalny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 danego przedmiotu.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wniosek powinien być uzasadniony i udokumentowany.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do OKE wniosek przesyła dyrektor szkoły.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dyrektor OKE rozpatruje wniosek w terminie 2 dni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 dnia jego otrzymania. Rozstrzygnięcie dyrektora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OKE jest ostateczne.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wnioski przesłane bezpośrednio do OKE nie są </a:t>
            </a:r>
            <a:b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rozpatrywane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ole tekstowe 2"/>
          <p:cNvSpPr txBox="1">
            <a:spLocks noChangeArrowheads="1"/>
          </p:cNvSpPr>
          <p:nvPr/>
        </p:nvSpPr>
        <p:spPr bwMode="auto">
          <a:xfrm>
            <a:off x="215900" y="11588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 uzyskania świadectwa</a:t>
            </a:r>
          </a:p>
        </p:txBody>
      </p:sp>
      <p:sp>
        <p:nvSpPr>
          <p:cNvPr id="64515" name="pole tekstowe 3"/>
          <p:cNvSpPr txBox="1">
            <a:spLocks noChangeArrowheads="1"/>
          </p:cNvSpPr>
          <p:nvPr/>
        </p:nvSpPr>
        <p:spPr bwMode="auto">
          <a:xfrm>
            <a:off x="241300" y="1700213"/>
            <a:ext cx="87852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Warunkiem otrzymania świadectwa jest: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uzyskanie co najmniej 30% punktów z wszystkich przedmiotów w części obowiązkowej oraz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przystąpienie do przynajmniej 1 egzaminu dodatkowego na poziomie rozszerzonym.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Żaden z tych egzaminów nie może być unieważniony</a:t>
            </a:r>
            <a:endParaRPr lang="pl-PL" altLang="pl-PL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>
          <a:xfrm>
            <a:off x="684213" y="47625"/>
            <a:ext cx="7772400" cy="549275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Wgląd do pracy</a:t>
            </a:r>
          </a:p>
        </p:txBody>
      </p:sp>
      <p:sp>
        <p:nvSpPr>
          <p:cNvPr id="65539" name="Symbol zastępczy zawartości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ma prawo wglądu do sprawdzonej i ocenionej swojej pracy egzaminacyjnej, w miejscu i czasie wskazanym przez dyrektora OKE, wciągu 6 miesięcy od dnia wydania przez OKE świadectw dojrzałości, aneksów i zaświadczeń o wynikach egzaminu maturalnego.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może zwrócić się z wnioskiem o weryfikację sumy punktów. 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Dyrektor OKE informuje pisemnie absolwenta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może wnieść odwołanie od wyniku weryfikacji sumy punktów z części pisemnej egzaminu maturalnego do Kolegium Arbitrażu Egzaminacyjnego, za pośrednictwem dyrektora OKE, </a:t>
            </a:r>
            <a:b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terminie </a:t>
            </a:r>
            <a:r>
              <a:rPr lang="pl-PL" altLang="pl-PL" sz="18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dni </a:t>
            </a:r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dnia otrzymania informacji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Kolegium Arbitrażu Egzaminacyjnego jest ostateczne.</a:t>
            </a:r>
            <a:endParaRPr lang="pl-PL" altLang="pl-PL" sz="1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poprawkowy</a:t>
            </a:r>
          </a:p>
        </p:txBody>
      </p:sp>
      <p:sp>
        <p:nvSpPr>
          <p:cNvPr id="66563" name="pole tekstowe 2"/>
          <p:cNvSpPr txBox="1">
            <a:spLocks noChangeArrowheads="1"/>
          </p:cNvSpPr>
          <p:nvPr/>
        </p:nvSpPr>
        <p:spPr bwMode="auto">
          <a:xfrm>
            <a:off x="249238" y="720725"/>
            <a:ext cx="8785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sesji poprawkowej w sierpniu może przystąpić zdający, który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był obecny 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wszystkich wymaganych egzaminach (5 obowiązkowych i przynajmniej 1 dodatkowy) i z jednego egzaminu obowiązkowego w części ustnej albo pisemnej nie osiągnął progu 30%.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poprawkowy dotyczy tylko przedmiotów obowiązkowych.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sesji poprawkowej nie można podwyższać wyników egzaminów dodatkowych.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Zdającemu, który nie był obecny na przynajmniej 1 egzaminie dodatkowym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przysługuje 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sesja poprawkowa.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Kolejne sesje</a:t>
            </a:r>
          </a:p>
        </p:txBody>
      </p:sp>
      <p:sp>
        <p:nvSpPr>
          <p:cNvPr id="67587" name="pole tekstowe 2"/>
          <p:cNvSpPr txBox="1">
            <a:spLocks noChangeArrowheads="1"/>
          </p:cNvSpPr>
          <p:nvPr/>
        </p:nvSpPr>
        <p:spPr bwMode="auto">
          <a:xfrm>
            <a:off x="249238" y="720725"/>
            <a:ext cx="87852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uzyskał 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świadectwa maturalnego może przystąpić do niezdanego egzaminu przez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kolejnych lat licząc od października roku, w którym przystąpił po raz pierwszy.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Każdy zdający może podwyższać wyniki uzyskane w poprzednich sesjach i deklarować egzaminy z nowych przedmiotów.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jednej sesji można zadeklarować max. 6 przedmiotów dodatkowych.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Absolwenci, którzy uzyskali świadectwo mogą bezterminowo podwyższać wyniki i deklarować nowe przedmioty.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67600" cy="58578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Uwagi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3434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Zdający ma prawo zgłosić zastrzeżenia dotyczące procedury przeprowadzania egzaminu</a:t>
            </a:r>
            <a:r>
              <a:rPr lang="pl-PL" altLang="pl-PL" sz="2000" smtClean="0">
                <a:latin typeface="Verdana" panose="020B0604030504040204" pitchFamily="34" charset="0"/>
              </a:rPr>
              <a:t> </a:t>
            </a:r>
            <a:r>
              <a:rPr lang="pl-PL" altLang="pl-PL" sz="2000" b="1" u="sng" smtClean="0">
                <a:solidFill>
                  <a:srgbClr val="FF0000"/>
                </a:solidFill>
                <a:latin typeface="Verdana" panose="020B0604030504040204" pitchFamily="34" charset="0"/>
              </a:rPr>
              <a:t>w ciągu 2 dni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daty tego egzaminu.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Zastrzeżenia składa się na piśmie do Dyrektora OKE.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rozstrzygnięcia Dyrektora OKE przysługuje odwołanie do Dyrektora CKE, składane za pośrednictwem OKE, w terminie </a:t>
            </a: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</a:rPr>
              <a:t>3 dni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dnia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otrzymania informacji o wyniku rozstrzygnięcia.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Dyrektora CKE jest ostateczne.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115888"/>
            <a:ext cx="7345363" cy="1057275"/>
          </a:xfrm>
        </p:spPr>
        <p:txBody>
          <a:bodyPr/>
          <a:lstStyle/>
          <a:p>
            <a:pPr algn="ctr"/>
            <a:r>
              <a:rPr lang="pl-PL" altLang="pl-PL" sz="2000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</a:t>
            </a:r>
          </a:p>
          <a:p>
            <a:pPr algn="ctr"/>
            <a: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Ustawa </a:t>
            </a:r>
            <a:r>
              <a:rPr lang="pl-PL" altLang="pl-PL" sz="180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Rozdział 3b </a:t>
            </a: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l-PL" altLang="pl-PL" sz="1800" b="0" i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Ogólne zasady przeprowadzania egzaminów maturalnych</a:t>
            </a:r>
            <a:endParaRPr lang="pl-PL" altLang="pl-PL" sz="1800" b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268413"/>
            <a:ext cx="4859338" cy="5400675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art.44…</a:t>
            </a: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zzd. - zzg. egzaminy  obowiązkowe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zzh.  laureaci i finaliści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zzj.   termin dodatkowy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zzk.  zasady przedstawiania wyników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zzl.   zasady zaliczenia egzaminów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zzn.  warunki ponownego przystępowania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(niezdane egzaminy)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zzo. warunki ponownego przystępowania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(aneks do świadectwa maturalnego)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1600" smtClean="0"/>
          </a:p>
        </p:txBody>
      </p:sp>
      <p:sp>
        <p:nvSpPr>
          <p:cNvPr id="10244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10125" y="1557338"/>
            <a:ext cx="4333875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zzq.  płatności za egzamin maturalny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zzr.   dostosowania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zzt.  samodzielność prac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zzv., zzw. unieważnienia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zzy.   tryb i warunki zgłaszania 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zastrzeżeń przez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zzz.  wglądy  - tryb weryfikacji sumy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przyznanych punktów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ole tekstowe 1"/>
          <p:cNvSpPr txBox="1">
            <a:spLocks noChangeArrowheads="1"/>
          </p:cNvSpPr>
          <p:nvPr/>
        </p:nvSpPr>
        <p:spPr bwMode="auto">
          <a:xfrm>
            <a:off x="0" y="26988"/>
            <a:ext cx="91440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przypadku stwierdzenia przez egzaminatora niesamodzielnego rozwiązania zadań przez absolwenta, udostępnienie rozwiązań innemu absolwentowi lub korzystanie z rozwiązań innego absolwenta–dyrektor OKE przekazuje absolwentowi, za pośrednictwem dyrektora szkoły, pisemną informację o zamiarze unieważnienia mu egzaminu maturalnego z danego przedmiotu.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ma prawo złożyć wniosek o wgląd do dokumentacji, na podstawie której dyrektor OKE zamierza unieważnić egzamin.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Wniosek składa się do dyrektora OKE w terminie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dni </a:t>
            </a: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roboczych od dnia otrzymania pisemnej informacji.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Dyrektor OKE rozstrzyga o unieważnieniu egzaminu maturalnego z danego przedmiotu.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w terminie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dni </a:t>
            </a: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roboczych od dnia otrzymania informacji o unieważnieniu, może wnieść do dyrektora CKE, za pośrednictwem dyrektora OKE, zastrzeżenia do rozstrzygnięcia dyrektora OKE.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Dyrektora CKE jest ostateczne.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795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Każdy maturzysta otrzyma w szkole hasło </a:t>
            </a:r>
            <a:b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serwisu wyników egzaminów na stronie </a:t>
            </a:r>
            <a:r>
              <a:rPr lang="pl-PL" altLang="pl-PL" sz="2400" i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  <a:r>
              <a:rPr lang="pl-PL" altLang="pl-PL" sz="2400" b="1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altLang="pl-PL" b="1" smtClean="0">
              <a:solidFill>
                <a:srgbClr val="003399"/>
              </a:solidFill>
            </a:endParaRPr>
          </a:p>
        </p:txBody>
      </p:sp>
      <p:pic>
        <p:nvPicPr>
          <p:cNvPr id="70659" name="Obraz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916113"/>
            <a:ext cx="5672138" cy="499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15"/>
          <p:cNvGraphicFramePr>
            <a:graphicFrameLocks noChangeAspect="1"/>
          </p:cNvGraphicFramePr>
          <p:nvPr/>
        </p:nvGraphicFramePr>
        <p:xfrm>
          <a:off x="0" y="-171450"/>
          <a:ext cx="94488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Fotografia Photo Editor" r:id="rId4" imgW="4791744" imgH="4563112" progId="MSPhotoEd.3">
                  <p:embed/>
                </p:oleObj>
              </mc:Choice>
              <mc:Fallback>
                <p:oleObj name="Fotografia Photo Editor" r:id="rId4" imgW="4791744" imgH="4563112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4488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pole tekstowe 1"/>
          <p:cNvSpPr txBox="1">
            <a:spLocks noChangeArrowheads="1"/>
          </p:cNvSpPr>
          <p:nvPr/>
        </p:nvSpPr>
        <p:spPr bwMode="auto">
          <a:xfrm>
            <a:off x="3995738" y="5013325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chemeClr val="bg1"/>
                </a:solidFill>
                <a:latin typeface="Arial" panose="020B0604020202020204" pitchFamily="34" charset="0"/>
              </a:rPr>
              <a:t>Powodzenia!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0"/>
            <a:ext cx="7848600" cy="865188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</a:t>
            </a:r>
            <a:b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 MEN z 21 grudnia 2016 </a:t>
            </a:r>
            <a: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 smtClean="0"/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557338"/>
            <a:ext cx="8564562" cy="395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i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Szczegółowe warunki i sposoby przeprowadzania egzaminu maturalnego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§30.           przedmioty dodatkowe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§31.           wykaz języków obcych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§32.- § 33. deklaracje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§71.- §74.  zapisy na świadectwie maturalnym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§78.           płatności </a:t>
            </a:r>
            <a:endParaRPr lang="pl-PL" altLang="pl-PL" sz="1800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3588"/>
            <a:ext cx="451167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0638" y="46038"/>
            <a:ext cx="9099550" cy="717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o sposobie organizacji i przeprowadzania </a:t>
            </a:r>
            <a:b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egzaminu maturalnego</a:t>
            </a:r>
            <a:endParaRPr lang="pl-PL" altLang="pl-PL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6" name="Tytuł 1"/>
          <p:cNvSpPr txBox="1">
            <a:spLocks/>
          </p:cNvSpPr>
          <p:nvPr/>
        </p:nvSpPr>
        <p:spPr bwMode="auto">
          <a:xfrm>
            <a:off x="4906963" y="2349500"/>
            <a:ext cx="3816350" cy="1150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18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Zakładka</a:t>
            </a:r>
            <a: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Egzamin maturalny/Organizacja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344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i="1" dirty="0" smtClean="0"/>
              <a:t> </a:t>
            </a:r>
            <a:r>
              <a:rPr lang="pl-PL" altLang="pl-PL" sz="2000" b="1" dirty="0" smtClean="0">
                <a:solidFill>
                  <a:schemeClr val="accent6">
                    <a:lumMod val="50000"/>
                  </a:schemeClr>
                </a:solidFill>
                <a:sym typeface="SPSS Marker Set" pitchFamily="2" charset="2"/>
              </a:rPr>
              <a:t></a:t>
            </a:r>
            <a:r>
              <a:rPr lang="pl-PL" alt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Komunikat dyrektora CKE w sprawie sposobów dostosowania warunków i formy przeprowadzania egzaminu maturalnego w roku 2019/2020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(www.cke.edu.pl)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 udziałem nauczyciela wspomagającego w czytaniu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 pisaniu. 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dla zdających korzystających z komputera.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  <a:endParaRPr lang="pl-PL" sz="2400" dirty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835025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Dostosowanie warunków egzaminu może nastąpić na podstawie: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orzeczenia o niepełnosprawności,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orzeczenia o nauczaniu indywidualnym,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zaświadczenia lekarskiego o chorobie przewlekłej,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opinii poradni o dysleksji/dyskalkulii.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Uwaga:</a:t>
            </a: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Opinia o dysleksji/dyskalkulii nie uprawnia do wydłużenia czasu trwania egzaminu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400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ole tekstowe 2"/>
          <p:cNvSpPr txBox="1">
            <a:spLocks noChangeArrowheads="1"/>
          </p:cNvSpPr>
          <p:nvPr/>
        </p:nvSpPr>
        <p:spPr bwMode="auto">
          <a:xfrm>
            <a:off x="0" y="333375"/>
            <a:ext cx="89646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Komunikat w sprawie materiałów </a:t>
            </a:r>
            <a:b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przyborów pomocniczych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9148</TotalTime>
  <Words>2189</Words>
  <Application>Microsoft Office PowerPoint</Application>
  <PresentationFormat>Pokaz na ekranie (4:3)</PresentationFormat>
  <Paragraphs>310</Paragraphs>
  <Slides>42</Slides>
  <Notes>26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Times New Roman</vt:lpstr>
      <vt:lpstr>Verdana</vt:lpstr>
      <vt:lpstr>Symbol</vt:lpstr>
      <vt:lpstr>Wingdings</vt:lpstr>
      <vt:lpstr>SPSS Marker Set</vt:lpstr>
      <vt:lpstr>Projekt domyślny</vt:lpstr>
      <vt:lpstr>Fotografia Microsoft Photo Editor 3.0</vt:lpstr>
      <vt:lpstr>Prezentacja programu PowerPoint</vt:lpstr>
      <vt:lpstr>Prezentacja programu PowerPoint</vt:lpstr>
      <vt:lpstr>Prezentacja programu PowerPoint</vt:lpstr>
      <vt:lpstr>Prezentacja programu PowerPoint</vt:lpstr>
      <vt:lpstr> Podstawy prawne Rozporządzenie  MEN z 21 grudnia 2016  </vt:lpstr>
      <vt:lpstr>Prezentacja programu PowerPoint</vt:lpstr>
      <vt:lpstr>Informacje o egzaminie maturalnym  dla uczniów o specjalnych potrzebach edukacyjnych</vt:lpstr>
      <vt:lpstr>Informacje o egzaminie maturalnym  dla uczniów o specjalnych potrzebach edukacyjnych</vt:lpstr>
      <vt:lpstr>Prezentacja programu PowerPoint</vt:lpstr>
      <vt:lpstr>Komunikat w sprawie materiałów  i przyborów pomocniczych</vt:lpstr>
      <vt:lpstr>Prezentacja programu PowerPoint</vt:lpstr>
      <vt:lpstr>Prezentacja programu PowerPoint</vt:lpstr>
      <vt:lpstr>Prezentacja programu PowerPoint</vt:lpstr>
      <vt:lpstr>Prezentacja programu PowerPoint</vt:lpstr>
      <vt:lpstr>Przed wejściem do sali egzaminacyjnej</vt:lpstr>
      <vt:lpstr>Prezentacja programu PowerPoint</vt:lpstr>
      <vt:lpstr>Stara i nowa formuła egzaminu – różne arkusze</vt:lpstr>
      <vt:lpstr>Symbole arkuszy egzaminacyjnych</vt:lpstr>
      <vt:lpstr>Prezentacja programu PowerPoint</vt:lpstr>
      <vt:lpstr>Prezentacja programu PowerPoint</vt:lpstr>
      <vt:lpstr>Kodowanie pierwszej strony arkusza</vt:lpstr>
      <vt:lpstr>Prezentacja programu PowerPoint</vt:lpstr>
      <vt:lpstr>Prezentacja programu PowerPoint</vt:lpstr>
      <vt:lpstr>Prezentacja programu PowerPoint</vt:lpstr>
      <vt:lpstr>Rozpoczęcie egzaminu</vt:lpstr>
      <vt:lpstr>Rozpoczęcie egzaminu</vt:lpstr>
      <vt:lpstr>Prezentacja programu PowerPoint</vt:lpstr>
      <vt:lpstr>Przerwanie i unieważnienie egzaminu w sali Ustawa o systemie oświaty – art. zzv  oraz Informacja …</vt:lpstr>
      <vt:lpstr>Prezentacja programu PowerPoint</vt:lpstr>
      <vt:lpstr>Podczas trwania egzaminu zdający nie opuszczają sali.  Jeśli zajdzie uzasadniona potrzeba, zdający może opuścić salę egzaminacyjną tyko za zgodą przewodniczącego zespołu nadzorującego.   Jeśli zajdzie taka konieczność, nie wolno kontaktować się z innymi osobami, z wyjątkiem np. osób udzielających pomocy medycznej.  Zdający sygnalizuje taką potrzebę przez podniesienie ręki.   Po uzyskaniu zezwolenia przewodniczącego zespołu nadzorującego na wyjście z sali, zdający pozostawia zamknięty arkusz egzaminacyjny na swoim stoliku.  Czas egzaminu nie ulega przedłużeniu. </vt:lpstr>
      <vt:lpstr>Zakończenie egzaminu maturalnego</vt:lpstr>
      <vt:lpstr>Opuszczenie sali egzaminacyjnej przed upływem czasu.</vt:lpstr>
      <vt:lpstr>Prezentacja programu PowerPoint</vt:lpstr>
      <vt:lpstr>Prezentacja programu PowerPoint</vt:lpstr>
      <vt:lpstr>Prezentacja programu PowerPoint</vt:lpstr>
      <vt:lpstr>Wgląd do pracy</vt:lpstr>
      <vt:lpstr>Prezentacja programu PowerPoint</vt:lpstr>
      <vt:lpstr>Prezentacja programu PowerPoint</vt:lpstr>
      <vt:lpstr>Uwagi</vt:lpstr>
      <vt:lpstr>Prezentacja programu PowerPoint</vt:lpstr>
      <vt:lpstr>Każdy maturzysta otrzyma w szkole hasło  do serwisu wyników egzaminów na stronie www.oke.wroc.pl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Halinka Żukiewicz</dc:creator>
  <cp:lastModifiedBy>livex_000</cp:lastModifiedBy>
  <cp:revision>734</cp:revision>
  <cp:lastPrinted>2017-03-30T11:13:44Z</cp:lastPrinted>
  <dcterms:created xsi:type="dcterms:W3CDTF">1601-01-01T00:00:00Z</dcterms:created>
  <dcterms:modified xsi:type="dcterms:W3CDTF">2020-05-26T10:18:03Z</dcterms:modified>
</cp:coreProperties>
</file>